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9" r:id="rId4"/>
    <p:sldId id="257" r:id="rId5"/>
    <p:sldId id="259" r:id="rId6"/>
    <p:sldId id="288" r:id="rId7"/>
    <p:sldId id="258" r:id="rId8"/>
    <p:sldId id="280" r:id="rId9"/>
    <p:sldId id="281" r:id="rId10"/>
    <p:sldId id="282" r:id="rId11"/>
    <p:sldId id="287" r:id="rId12"/>
    <p:sldId id="306" r:id="rId13"/>
    <p:sldId id="283" r:id="rId14"/>
    <p:sldId id="263" r:id="rId15"/>
    <p:sldId id="261" r:id="rId16"/>
    <p:sldId id="262" r:id="rId17"/>
    <p:sldId id="264" r:id="rId18"/>
    <p:sldId id="286" r:id="rId19"/>
    <p:sldId id="284" r:id="rId20"/>
    <p:sldId id="285" r:id="rId21"/>
    <p:sldId id="265" r:id="rId22"/>
    <p:sldId id="289" r:id="rId23"/>
    <p:sldId id="290" r:id="rId24"/>
    <p:sldId id="291" r:id="rId25"/>
    <p:sldId id="292" r:id="rId26"/>
    <p:sldId id="293" r:id="rId27"/>
    <p:sldId id="304" r:id="rId28"/>
    <p:sldId id="305" r:id="rId29"/>
    <p:sldId id="266" r:id="rId30"/>
    <p:sldId id="267" r:id="rId31"/>
    <p:sldId id="268" r:id="rId32"/>
    <p:sldId id="269" r:id="rId33"/>
    <p:sldId id="294" r:id="rId34"/>
    <p:sldId id="270" r:id="rId35"/>
    <p:sldId id="271" r:id="rId36"/>
    <p:sldId id="27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7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B9197-DBCB-44CD-9B05-13CFCCB332C1}" type="datetimeFigureOut">
              <a:rPr lang="es-ES" smtClean="0"/>
              <a:t>28/06/2020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8346E-7C6E-41DD-8EF8-48BFE4DB5A5B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4348" y="285728"/>
            <a:ext cx="7772400" cy="1470025"/>
          </a:xfrm>
        </p:spPr>
        <p:txBody>
          <a:bodyPr/>
          <a:lstStyle/>
          <a:p>
            <a:r>
              <a:rPr lang="es-AR" dirty="0"/>
              <a:t>Osciloscopios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357298"/>
            <a:ext cx="8286808" cy="3500462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 Permite visualizar señales.</a:t>
            </a:r>
          </a:p>
          <a:p>
            <a:pPr algn="l">
              <a:buFont typeface="Arial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 Permite medir tensiones.</a:t>
            </a:r>
          </a:p>
          <a:p>
            <a:pPr algn="l">
              <a:buFont typeface="Arial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 Permite medir tiempos.</a:t>
            </a:r>
          </a:p>
          <a:p>
            <a:pPr algn="l">
              <a:buFont typeface="Arial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 Permite medir desfasajes</a:t>
            </a:r>
          </a:p>
          <a:p>
            <a:pPr algn="l">
              <a:buFont typeface="Arial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 Permite medir frecuencias.</a:t>
            </a:r>
          </a:p>
          <a:p>
            <a:pPr algn="l">
              <a:buFont typeface="Arial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24744"/>
            <a:ext cx="4536504" cy="527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2 Conector curvado"/>
          <p:cNvCxnSpPr/>
          <p:nvPr/>
        </p:nvCxnSpPr>
        <p:spPr>
          <a:xfrm rot="5400000" flipH="1" flipV="1">
            <a:off x="971600" y="3356992"/>
            <a:ext cx="3528392" cy="216024"/>
          </a:xfrm>
          <a:prstGeom prst="curved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curvado"/>
          <p:cNvCxnSpPr/>
          <p:nvPr/>
        </p:nvCxnSpPr>
        <p:spPr>
          <a:xfrm rot="16200000" flipV="1">
            <a:off x="3275856" y="2564904"/>
            <a:ext cx="3168352" cy="1008112"/>
          </a:xfrm>
          <a:prstGeom prst="curved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5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158" y="285729"/>
            <a:ext cx="8229600" cy="1214446"/>
          </a:xfrm>
        </p:spPr>
        <p:txBody>
          <a:bodyPr/>
          <a:lstStyle/>
          <a:p>
            <a:pPr algn="ctr">
              <a:buNone/>
            </a:pPr>
            <a:r>
              <a:rPr lang="es-AR" b="1" dirty="0"/>
              <a:t>Influencia del disparo en la visualización de la señal</a:t>
            </a:r>
            <a:endParaRPr lang="es-E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758825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24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214291"/>
            <a:ext cx="8229600" cy="1500198"/>
          </a:xfrm>
        </p:spPr>
        <p:txBody>
          <a:bodyPr>
            <a:normAutofit fontScale="92500"/>
          </a:bodyPr>
          <a:lstStyle/>
          <a:p>
            <a:r>
              <a:rPr lang="es-AR" dirty="0" err="1"/>
              <a:t>Holdoff</a:t>
            </a:r>
            <a:r>
              <a:rPr lang="es-AR" dirty="0"/>
              <a:t>: Este control mantiene retenido el disparo. Es útil para visualizar ondas complejas. Pueden producirse disparos no deseados</a:t>
            </a: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14554"/>
            <a:ext cx="3694129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857364"/>
            <a:ext cx="4181481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3 Conector recto de flecha"/>
          <p:cNvCxnSpPr/>
          <p:nvPr/>
        </p:nvCxnSpPr>
        <p:spPr>
          <a:xfrm flipH="1">
            <a:off x="3635896" y="6381328"/>
            <a:ext cx="79322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4572000" y="6165304"/>
            <a:ext cx="21602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Pulsos superpuestos</a:t>
            </a:r>
          </a:p>
        </p:txBody>
      </p:sp>
    </p:spTree>
    <p:extLst>
      <p:ext uri="{BB962C8B-B14F-4D97-AF65-F5344CB8AC3E}">
        <p14:creationId xmlns:p14="http://schemas.microsoft.com/office/powerpoint/2010/main" val="6667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Modos conmutado y alternado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63712"/>
            <a:ext cx="6829052" cy="39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191755" y="2276872"/>
            <a:ext cx="136815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 err="1"/>
              <a:t>Choppeado</a:t>
            </a:r>
            <a:r>
              <a:rPr lang="es-AR" dirty="0"/>
              <a:t>. </a:t>
            </a:r>
          </a:p>
          <a:p>
            <a:r>
              <a:rPr lang="es-AR" dirty="0"/>
              <a:t>Problemas a frecuencias altas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191755" y="3773306"/>
            <a:ext cx="136815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Alternado. </a:t>
            </a:r>
          </a:p>
          <a:p>
            <a:r>
              <a:rPr lang="es-AR" dirty="0"/>
              <a:t>Problemas a frecuencias bajas.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907704" y="3068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1703388" y="3062890"/>
            <a:ext cx="151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Doble trazo</a:t>
            </a:r>
          </a:p>
        </p:txBody>
      </p:sp>
    </p:spTree>
    <p:extLst>
      <p:ext uri="{BB962C8B-B14F-4D97-AF65-F5344CB8AC3E}">
        <p14:creationId xmlns:p14="http://schemas.microsoft.com/office/powerpoint/2010/main" val="30613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14291"/>
            <a:ext cx="8229600" cy="242889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AR" dirty="0"/>
              <a:t>Influencia del acoplamiento: Como el capacitor en serie, en la entrada del osciloscopio trabaja como un filtro pasa altos, entonces, elimina la componente continua y atenúa las de bajas frecuencias.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560349"/>
            <a:ext cx="5410209" cy="429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3 Conector recto de flecha"/>
          <p:cNvCxnSpPr/>
          <p:nvPr/>
        </p:nvCxnSpPr>
        <p:spPr>
          <a:xfrm flipV="1">
            <a:off x="1331640" y="3140968"/>
            <a:ext cx="1152128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107504" y="3717032"/>
            <a:ext cx="1656184" cy="28623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Al ser la frecuencia baja, se le da tiempo al capacitor para que se descargue y esto se observa en la inclinación.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285729"/>
            <a:ext cx="8229600" cy="571504"/>
          </a:xfrm>
        </p:spPr>
        <p:txBody>
          <a:bodyPr>
            <a:normAutofit lnSpcReduction="10000"/>
          </a:bodyPr>
          <a:lstStyle/>
          <a:p>
            <a:r>
              <a:rPr lang="es-AR" dirty="0"/>
              <a:t>Línea de retardo: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857232"/>
            <a:ext cx="2913013" cy="542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9450" y="1139825"/>
            <a:ext cx="52451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4788024" y="4502574"/>
            <a:ext cx="1944216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Un retardo adicional, permite que el flanco ascendente llegue a la ventana de visualización.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85729"/>
            <a:ext cx="8229600" cy="642942"/>
          </a:xfrm>
        </p:spPr>
        <p:txBody>
          <a:bodyPr/>
          <a:lstStyle/>
          <a:p>
            <a:pPr>
              <a:buNone/>
            </a:pPr>
            <a:r>
              <a:rPr lang="es-AR" dirty="0"/>
              <a:t>Base de tiempo demorada.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7158057" cy="558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3 Conector recto de flecha"/>
          <p:cNvCxnSpPr/>
          <p:nvPr/>
        </p:nvCxnSpPr>
        <p:spPr>
          <a:xfrm flipH="1">
            <a:off x="4139952" y="3789040"/>
            <a:ext cx="1224136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5364088" y="3609890"/>
            <a:ext cx="194421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Mayor pendiente que la BTP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 flipH="1">
            <a:off x="4211960" y="548680"/>
            <a:ext cx="129614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5508104" y="364014"/>
            <a:ext cx="18002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Pulso a visualizar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228184" y="2276872"/>
                <a:ext cx="2016224" cy="60907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𝑀𝑎𝑔</m:t>
                      </m:r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</a:rPr>
                            <m:t>𝐵𝑇𝑃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</a:rPr>
                            <m:t>𝐵𝑇𝐷</m:t>
                          </m:r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276872"/>
                <a:ext cx="2016224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6"/>
            <a:ext cx="5683200" cy="457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6660232" y="1340768"/>
            <a:ext cx="1224136" cy="10081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7272300" y="692696"/>
            <a:ext cx="17641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Parte de la señal intensificada BTP</a:t>
            </a:r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539552" y="3789040"/>
            <a:ext cx="1512168" cy="64807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0" y="4725144"/>
            <a:ext cx="154766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Parte intensificada, vista en la BTD</a:t>
            </a:r>
          </a:p>
        </p:txBody>
      </p:sp>
    </p:spTree>
    <p:extLst>
      <p:ext uri="{BB962C8B-B14F-4D97-AF65-F5344CB8AC3E}">
        <p14:creationId xmlns:p14="http://schemas.microsoft.com/office/powerpoint/2010/main" val="15772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8326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b="1" dirty="0"/>
              <a:t>Disparo de la BT demorada</a:t>
            </a:r>
          </a:p>
          <a:p>
            <a:r>
              <a:rPr lang="es-AR" dirty="0"/>
              <a:t>La BT demorada puede dispararse después del retardo, impuesto por el potenciómetro multiplicador de retardo. </a:t>
            </a:r>
          </a:p>
          <a:p>
            <a:r>
              <a:rPr lang="es-AR" dirty="0"/>
              <a:t>Es la opción por defecto.</a:t>
            </a:r>
          </a:p>
          <a:p>
            <a:r>
              <a:rPr lang="es-AR" dirty="0"/>
              <a:t>Se puede usar el modo </a:t>
            </a:r>
            <a:r>
              <a:rPr lang="es-AR" dirty="0" err="1"/>
              <a:t>trigger</a:t>
            </a:r>
            <a:r>
              <a:rPr lang="es-AR" dirty="0"/>
              <a:t>, es decir que la BT demorada se dispara con la señal, en el flanco y nivel definidos.</a:t>
            </a:r>
          </a:p>
          <a:p>
            <a:r>
              <a:rPr lang="es-AR" dirty="0"/>
              <a:t>Permite eliminar el </a:t>
            </a:r>
            <a:r>
              <a:rPr lang="es-AR" dirty="0" err="1"/>
              <a:t>jitter</a:t>
            </a:r>
            <a:r>
              <a:rPr lang="es-AR" dirty="0"/>
              <a:t> (agitación), pues siempre se dispara en el mismo punto.</a:t>
            </a:r>
          </a:p>
        </p:txBody>
      </p:sp>
    </p:spTree>
    <p:extLst>
      <p:ext uri="{BB962C8B-B14F-4D97-AF65-F5344CB8AC3E}">
        <p14:creationId xmlns:p14="http://schemas.microsoft.com/office/powerpoint/2010/main" val="410587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8230C327-392B-4A09-AA8A-6CF2B72D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Tubo de rayos catódicos de deflexión electrostática.</a:t>
            </a:r>
            <a:endParaRPr lang="es-E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628773"/>
            <a:ext cx="7517326" cy="4032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1907704" y="2276872"/>
            <a:ext cx="136815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sz="1600" dirty="0"/>
              <a:t>Ánodo acelerador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699792" y="3356992"/>
            <a:ext cx="216024" cy="504056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2807804" y="3861048"/>
            <a:ext cx="324036" cy="1944216"/>
          </a:xfrm>
          <a:prstGeom prst="straightConnector1">
            <a:avLst/>
          </a:prstGeom>
          <a:ln w="25400">
            <a:solidFill>
              <a:srgbClr val="D07ED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2591780" y="5877272"/>
            <a:ext cx="320435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sz="1600" dirty="0"/>
              <a:t>Grilla de control (potencial negativo, respecto del cátodo)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745501" cy="55169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9626"/>
            <a:ext cx="4104456" cy="528509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55576" y="5589240"/>
            <a:ext cx="331345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La BTD, se dispara luego del tiempo de retardo.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724128" y="5266074"/>
            <a:ext cx="237626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La BTD, se dispara con el flanco de la señal. Siempre en el flanco.</a:t>
            </a:r>
          </a:p>
        </p:txBody>
      </p:sp>
      <p:cxnSp>
        <p:nvCxnSpPr>
          <p:cNvPr id="9" name="8 Conector recto"/>
          <p:cNvCxnSpPr/>
          <p:nvPr/>
        </p:nvCxnSpPr>
        <p:spPr>
          <a:xfrm flipH="1">
            <a:off x="6084168" y="4941168"/>
            <a:ext cx="136815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 flipV="1">
            <a:off x="6084168" y="4221088"/>
            <a:ext cx="0" cy="72008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H="1">
            <a:off x="5724128" y="4221088"/>
            <a:ext cx="36004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>
            <a:off x="5724128" y="4221088"/>
            <a:ext cx="0" cy="36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971600" y="5157192"/>
            <a:ext cx="28803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 flipV="1">
            <a:off x="1259632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1259632" y="440110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1259632" y="4401108"/>
            <a:ext cx="28803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1547664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1547664" y="5157192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1547664" y="5157192"/>
            <a:ext cx="216024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 flipV="1">
            <a:off x="1763688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1763688" y="4401108"/>
            <a:ext cx="28803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2051720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2051720" y="5157192"/>
            <a:ext cx="288032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 flipV="1">
            <a:off x="2339752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2339752" y="4401108"/>
            <a:ext cx="216024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>
            <a:off x="2555776" y="4401108"/>
            <a:ext cx="0" cy="75608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/>
          <p:nvPr/>
        </p:nvCxnSpPr>
        <p:spPr>
          <a:xfrm>
            <a:off x="2555776" y="5157192"/>
            <a:ext cx="216024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285729"/>
            <a:ext cx="8229600" cy="642942"/>
          </a:xfrm>
        </p:spPr>
        <p:txBody>
          <a:bodyPr/>
          <a:lstStyle/>
          <a:p>
            <a:pPr algn="ctr">
              <a:buNone/>
            </a:pPr>
            <a:r>
              <a:rPr lang="es-AR" dirty="0"/>
              <a:t>Magnificador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325" y="1292225"/>
            <a:ext cx="69913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6516216" y="4725144"/>
            <a:ext cx="2304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Nuevo valor de la BTP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472" y="285728"/>
            <a:ext cx="8229600" cy="564360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AR" b="1" dirty="0"/>
              <a:t>Ancho de banda del osciloscopio:</a:t>
            </a:r>
          </a:p>
          <a:p>
            <a:r>
              <a:rPr lang="es-AR" dirty="0"/>
              <a:t>Se define el ancho de banda como el rango de frecuencias comprendidas entre las frecuencias de corte.</a:t>
            </a:r>
          </a:p>
          <a:p>
            <a:r>
              <a:rPr lang="es-AR" dirty="0"/>
              <a:t>Frecuencia de corte: Es la frecuencia para la cual la transferencia del sistema o el valor de la amplitud, cae al 70% aproximadamente del valor máximo (correspondiente a las frecuencia medias). De este modo se definen los puntos de potencia mitad. </a:t>
            </a:r>
            <a:endParaRPr lang="es-E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1537" y="5500702"/>
            <a:ext cx="1180589" cy="785818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49" y="5429263"/>
            <a:ext cx="2357455" cy="116222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5570334" y="5705838"/>
                <a:ext cx="2602066" cy="89614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/>
                            </a:rPr>
                            <m:t>𝑚𝑖𝑡𝑎𝑑</m:t>
                          </m:r>
                        </m:sub>
                      </m:sSub>
                      <m:r>
                        <a:rPr lang="es-A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AR" sz="2800" b="0" i="1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s-AR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AR" sz="28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34" y="5705838"/>
                <a:ext cx="2602066" cy="8961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357166"/>
            <a:ext cx="8229600" cy="4525963"/>
          </a:xfrm>
          <a:noFill/>
        </p:spPr>
        <p:txBody>
          <a:bodyPr/>
          <a:lstStyle/>
          <a:p>
            <a:r>
              <a:rPr lang="es-AR" dirty="0"/>
              <a:t>El 70.7% de la caída corresponde a -3dB</a:t>
            </a:r>
          </a:p>
          <a:p>
            <a:pPr>
              <a:buNone/>
            </a:pPr>
            <a:endParaRPr lang="es-ES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596" y="1357298"/>
            <a:ext cx="5503236" cy="91957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000372"/>
            <a:ext cx="84455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62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Efecto del ancho de banda en las mediciones</a:t>
            </a:r>
          </a:p>
          <a:p>
            <a:r>
              <a:rPr lang="es-AR" dirty="0"/>
              <a:t>Si trabajamos en el límite de frecuencia, dado por el ancho de banda, la amplitud caerá un 30%.</a:t>
            </a:r>
          </a:p>
          <a:p>
            <a:r>
              <a:rPr lang="es-AR" dirty="0"/>
              <a:t>Habrá un error sistemático dependiente de la frecuencia. </a:t>
            </a:r>
          </a:p>
          <a:p>
            <a:r>
              <a:rPr lang="es-AR" dirty="0"/>
              <a:t>Si la onda es no </a:t>
            </a:r>
            <a:r>
              <a:rPr lang="es-AR" dirty="0" err="1"/>
              <a:t>senoidal</a:t>
            </a:r>
            <a:r>
              <a:rPr lang="es-AR" dirty="0"/>
              <a:t> el error sistemático será mayor.</a:t>
            </a:r>
          </a:p>
        </p:txBody>
      </p:sp>
    </p:spTree>
    <p:extLst>
      <p:ext uri="{BB962C8B-B14F-4D97-AF65-F5344CB8AC3E}">
        <p14:creationId xmlns:p14="http://schemas.microsoft.com/office/powerpoint/2010/main" val="182283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404664"/>
            <a:ext cx="8229600" cy="4525963"/>
          </a:xfrm>
        </p:spPr>
        <p:txBody>
          <a:bodyPr/>
          <a:lstStyle/>
          <a:p>
            <a:r>
              <a:rPr lang="es-AR" dirty="0"/>
              <a:t>Imagen de doble exposición de una señal de 10 MHz (superior) y de 50 kHz (inferior).</a:t>
            </a:r>
          </a:p>
          <a:p>
            <a:r>
              <a:rPr lang="es-AR" dirty="0"/>
              <a:t>Osciloscopio de 10 </a:t>
            </a:r>
            <a:r>
              <a:rPr lang="es-AR" dirty="0" err="1"/>
              <a:t>Mhz</a:t>
            </a:r>
            <a:r>
              <a:rPr lang="es-AR" dirty="0"/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4"/>
            <a:ext cx="5911587" cy="442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5940152" y="2852936"/>
            <a:ext cx="1080120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7020272" y="2161335"/>
            <a:ext cx="1512168" cy="31393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Las dos señales son de igual amplitud, sin embargo ésta se aprecia reducida, por efecto de la caída en la respuesta en frecuencia.</a:t>
            </a:r>
          </a:p>
        </p:txBody>
      </p:sp>
    </p:spTree>
    <p:extLst>
      <p:ext uri="{BB962C8B-B14F-4D97-AF65-F5344CB8AC3E}">
        <p14:creationId xmlns:p14="http://schemas.microsoft.com/office/powerpoint/2010/main" val="239339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r>
              <a:rPr lang="es-AR" dirty="0"/>
              <a:t>Imagen de doble exposición de una señal cuadrada de 1 MHz (superior) y 10 MHz (inferior).</a:t>
            </a:r>
          </a:p>
          <a:p>
            <a:r>
              <a:rPr lang="es-AR" dirty="0"/>
              <a:t>Osciloscopio de ancho de banda de 10 MHz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5760640" cy="416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 flipH="1">
            <a:off x="5580112" y="4149080"/>
            <a:ext cx="792088" cy="1368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6444208" y="2906272"/>
            <a:ext cx="2304256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El osciloscopio elimina las señales armónicas superiores, de manera que la onda cuadrada se visualiza como una </a:t>
            </a:r>
            <a:r>
              <a:rPr lang="es-AR" dirty="0" err="1"/>
              <a:t>senoide</a:t>
            </a:r>
            <a:r>
              <a:rPr lang="es-AR" dirty="0"/>
              <a:t> ligeramente deformada.</a:t>
            </a:r>
          </a:p>
        </p:txBody>
      </p:sp>
    </p:spTree>
    <p:extLst>
      <p:ext uri="{BB962C8B-B14F-4D97-AF65-F5344CB8AC3E}">
        <p14:creationId xmlns:p14="http://schemas.microsoft.com/office/powerpoint/2010/main" val="8205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85729"/>
            <a:ext cx="8229600" cy="3929090"/>
          </a:xfrm>
        </p:spPr>
        <p:txBody>
          <a:bodyPr>
            <a:normAutofit lnSpcReduction="10000"/>
          </a:bodyPr>
          <a:lstStyle/>
          <a:p>
            <a:r>
              <a:rPr lang="es-AR" dirty="0"/>
              <a:t>Si el ancho de banda del sistema punta-osciloscopio, no es suficiente, respecto de la señal a medir, la medición adolecerá de un error sistemático. Recordemos además que una señal no </a:t>
            </a:r>
            <a:r>
              <a:rPr lang="es-AR" dirty="0" err="1"/>
              <a:t>senoidal</a:t>
            </a:r>
            <a:r>
              <a:rPr lang="es-AR" dirty="0"/>
              <a:t> tiene múltiples armónicos, por ejemplo para una onda cuadrada, podría observarse un espectro como el indicado.</a:t>
            </a:r>
            <a:endParaRPr lang="es-E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357694"/>
            <a:ext cx="4098919" cy="186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714752"/>
            <a:ext cx="4572000" cy="268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023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472" y="214290"/>
            <a:ext cx="8229600" cy="1428759"/>
          </a:xfrm>
        </p:spPr>
        <p:txBody>
          <a:bodyPr>
            <a:normAutofit/>
          </a:bodyPr>
          <a:lstStyle/>
          <a:p>
            <a:r>
              <a:rPr lang="es-AR" dirty="0"/>
              <a:t>Algunas componentes de frecuencias, caen fuera del ancho de banda del instrumento.</a:t>
            </a:r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752599"/>
            <a:ext cx="6582369" cy="33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357167"/>
            <a:ext cx="8229600" cy="4214842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es-AR" dirty="0"/>
              <a:t>Modo X-Y</a:t>
            </a:r>
          </a:p>
          <a:p>
            <a:r>
              <a:rPr lang="es-AR" dirty="0"/>
              <a:t>Permite obtener diferencia de fase entre señales </a:t>
            </a:r>
            <a:r>
              <a:rPr lang="es-AR" dirty="0" err="1"/>
              <a:t>senoidales</a:t>
            </a:r>
            <a:r>
              <a:rPr lang="es-AR" dirty="0"/>
              <a:t> de igual frecuencia.</a:t>
            </a:r>
          </a:p>
          <a:p>
            <a:r>
              <a:rPr lang="es-AR" dirty="0"/>
              <a:t>Permite obtener la frecuencia de una señal por comparación.</a:t>
            </a:r>
          </a:p>
          <a:p>
            <a:endParaRPr lang="es-AR" dirty="0"/>
          </a:p>
          <a:p>
            <a:pPr>
              <a:buNone/>
            </a:pPr>
            <a:r>
              <a:rPr lang="es-AR" b="1" dirty="0"/>
              <a:t>Señales de igual frecuencia:</a:t>
            </a:r>
            <a:endParaRPr lang="es-AR" dirty="0"/>
          </a:p>
          <a:p>
            <a:pPr>
              <a:buNone/>
            </a:pPr>
            <a:r>
              <a:rPr lang="es-AR" dirty="0"/>
              <a:t>    EL osciloscopio en este modo, permite obtener la trayectoria del punto a partir de las ecuaciones paramétricas:</a:t>
            </a:r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857760"/>
            <a:ext cx="218210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429264"/>
            <a:ext cx="167369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6552728"/>
          </a:xfrm>
        </p:spPr>
        <p:txBody>
          <a:bodyPr>
            <a:normAutofit fontScale="92500" lnSpcReduction="10000"/>
          </a:bodyPr>
          <a:lstStyle/>
          <a:p>
            <a:r>
              <a:rPr lang="es-AR" dirty="0"/>
              <a:t>El cátodo calentado por un filamento, libera electrones por efecto termoiónico.</a:t>
            </a:r>
          </a:p>
          <a:p>
            <a:r>
              <a:rPr lang="es-AR" dirty="0"/>
              <a:t>El haz de electrones es acelerado por un potencial positivo.</a:t>
            </a:r>
          </a:p>
          <a:p>
            <a:r>
              <a:rPr lang="es-AR" dirty="0"/>
              <a:t>La grilla de control, con un potencial negativo respecto del cátodo, permite regular la intensidad del hay, variando la cantidad de electrones por unidad de tiempo.</a:t>
            </a:r>
          </a:p>
          <a:p>
            <a:r>
              <a:rPr lang="es-AR" dirty="0"/>
              <a:t>Los ánodos coaxiales realizan el enfoque.</a:t>
            </a:r>
          </a:p>
          <a:p>
            <a:r>
              <a:rPr lang="es-AR" dirty="0"/>
              <a:t>El ánodo intensificador produce la aceleración final, con alrededor de 4 á 10 </a:t>
            </a:r>
            <a:r>
              <a:rPr lang="es-AR" dirty="0" err="1"/>
              <a:t>kV</a:t>
            </a:r>
            <a:r>
              <a:rPr lang="es-AR" dirty="0"/>
              <a:t>.</a:t>
            </a:r>
          </a:p>
          <a:p>
            <a:r>
              <a:rPr lang="es-AR" dirty="0"/>
              <a:t>Los electrones al chocar contra la pantalla, convierte su energía cinética en luz </a:t>
            </a:r>
            <a:r>
              <a:rPr lang="es-AR" dirty="0" err="1"/>
              <a:t>foromediante</a:t>
            </a:r>
            <a:r>
              <a:rPr lang="es-AR" dirty="0"/>
              <a:t> el fósforo del tubo.(radiación de frenado).</a:t>
            </a: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130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85729"/>
            <a:ext cx="8229600" cy="107157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AR" dirty="0"/>
              <a:t>Resolviendo, se encuentra la ecuación de la</a:t>
            </a:r>
          </a:p>
          <a:p>
            <a:pPr>
              <a:buNone/>
            </a:pPr>
            <a:r>
              <a:rPr lang="es-AR" dirty="0"/>
              <a:t>trayectoria: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643050"/>
            <a:ext cx="578647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285720" y="2571744"/>
            <a:ext cx="85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/>
              <a:t> Si </a:t>
            </a:r>
            <a:r>
              <a:rPr lang="el-GR" sz="3200" dirty="0"/>
              <a:t>φ</a:t>
            </a:r>
            <a:r>
              <a:rPr lang="es-AR" sz="3200" dirty="0"/>
              <a:t>=0 (señales en fase)</a:t>
            </a:r>
            <a:endParaRPr lang="es-ES" sz="32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3428999"/>
            <a:ext cx="3714776" cy="284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357167"/>
            <a:ext cx="8229600" cy="642942"/>
          </a:xfrm>
        </p:spPr>
        <p:txBody>
          <a:bodyPr/>
          <a:lstStyle/>
          <a:p>
            <a:r>
              <a:rPr lang="es-AR" dirty="0"/>
              <a:t>Si </a:t>
            </a:r>
            <a:r>
              <a:rPr lang="el-GR" dirty="0"/>
              <a:t>φ</a:t>
            </a:r>
            <a:r>
              <a:rPr lang="es-AR" dirty="0"/>
              <a:t>=</a:t>
            </a:r>
            <a:r>
              <a:rPr lang="el-GR" dirty="0"/>
              <a:t>π</a:t>
            </a:r>
            <a:r>
              <a:rPr lang="es-AR" dirty="0"/>
              <a:t>/2 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344864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14282" y="4214818"/>
            <a:ext cx="7572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/>
              <a:t> Si </a:t>
            </a:r>
            <a:r>
              <a:rPr lang="el-GR" sz="3200" dirty="0"/>
              <a:t>φ</a:t>
            </a:r>
            <a:r>
              <a:rPr lang="es-AR" sz="3200" dirty="0"/>
              <a:t> es cualquiera, el resultado es una     elipse general</a:t>
            </a:r>
            <a:endParaRPr lang="es-E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1265" name="Object 1"/>
          <p:cNvGraphicFramePr>
            <a:graphicFrameLocks noChangeAspect="1"/>
          </p:cNvGraphicFramePr>
          <p:nvPr/>
        </p:nvGraphicFramePr>
        <p:xfrm>
          <a:off x="285720" y="1142984"/>
          <a:ext cx="3356181" cy="2571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Mathcad" r:id="rId3" imgW="2316480" imgH="1775460" progId="Mathcad">
                  <p:embed/>
                </p:oleObj>
              </mc:Choice>
              <mc:Fallback>
                <p:oleObj name="Mathcad" r:id="rId3" imgW="2316480" imgH="1775460" progId="Mathcad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1142984"/>
                        <a:ext cx="3356181" cy="2571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67" name="AutoShape 3"/>
          <p:cNvCxnSpPr>
            <a:cxnSpLocks noChangeShapeType="1"/>
          </p:cNvCxnSpPr>
          <p:nvPr/>
        </p:nvCxnSpPr>
        <p:spPr bwMode="auto">
          <a:xfrm rot="5400000">
            <a:off x="3251191" y="2321711"/>
            <a:ext cx="2213784" cy="7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1268" name="AutoShape 4"/>
          <p:cNvCxnSpPr>
            <a:cxnSpLocks noChangeShapeType="1"/>
          </p:cNvCxnSpPr>
          <p:nvPr/>
        </p:nvCxnSpPr>
        <p:spPr bwMode="auto">
          <a:xfrm>
            <a:off x="2786050" y="1285860"/>
            <a:ext cx="1571636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269" name="AutoShape 5"/>
          <p:cNvCxnSpPr>
            <a:cxnSpLocks noChangeShapeType="1"/>
          </p:cNvCxnSpPr>
          <p:nvPr/>
        </p:nvCxnSpPr>
        <p:spPr bwMode="auto">
          <a:xfrm>
            <a:off x="1500166" y="3357562"/>
            <a:ext cx="2857520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270" name="AutoShape 6"/>
          <p:cNvCxnSpPr>
            <a:cxnSpLocks noChangeShapeType="1"/>
          </p:cNvCxnSpPr>
          <p:nvPr/>
        </p:nvCxnSpPr>
        <p:spPr bwMode="auto">
          <a:xfrm>
            <a:off x="2071670" y="1357298"/>
            <a:ext cx="1714512" cy="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271" name="AutoShape 7"/>
          <p:cNvCxnSpPr>
            <a:cxnSpLocks noChangeShapeType="1"/>
          </p:cNvCxnSpPr>
          <p:nvPr/>
        </p:nvCxnSpPr>
        <p:spPr bwMode="auto">
          <a:xfrm>
            <a:off x="2000232" y="3214686"/>
            <a:ext cx="1857388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1272" name="AutoShape 8"/>
          <p:cNvCxnSpPr>
            <a:cxnSpLocks noChangeShapeType="1"/>
          </p:cNvCxnSpPr>
          <p:nvPr/>
        </p:nvCxnSpPr>
        <p:spPr bwMode="auto">
          <a:xfrm rot="5400000">
            <a:off x="2857488" y="2285992"/>
            <a:ext cx="1857388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0" name="19 CuadroTexto"/>
          <p:cNvSpPr txBox="1"/>
          <p:nvPr/>
        </p:nvSpPr>
        <p:spPr>
          <a:xfrm>
            <a:off x="4429124" y="2000240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/>
              <a:t>A</a:t>
            </a:r>
            <a:endParaRPr lang="es-ES" sz="20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857620" y="2214554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Yo</a:t>
            </a:r>
            <a:endParaRPr lang="es-ES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4143379"/>
            <a:ext cx="2357454" cy="96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4429124" y="4143379"/>
            <a:ext cx="3023196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sz="2800" dirty="0"/>
              <a:t>Permite medir el desfasaje entre dos señales </a:t>
            </a:r>
            <a:r>
              <a:rPr lang="es-AR" sz="2800" dirty="0" err="1"/>
              <a:t>senoidales</a:t>
            </a:r>
            <a:r>
              <a:rPr lang="es-AR" sz="2800" dirty="0"/>
              <a:t> en el modo X-Y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Error sistemático</a:t>
            </a:r>
            <a:endParaRPr lang="es-AR" dirty="0"/>
          </a:p>
          <a:p>
            <a:r>
              <a:rPr lang="es-AR" dirty="0"/>
              <a:t>Los dos canales deben estar con el mismo tipo de acoplamiento (convenientemente DC).</a:t>
            </a:r>
          </a:p>
          <a:p>
            <a:r>
              <a:rPr lang="es-AR" dirty="0"/>
              <a:t>El acoplamiento en AC, introduce un capacitor en serie.</a:t>
            </a:r>
          </a:p>
          <a:p>
            <a:r>
              <a:rPr lang="es-AR" dirty="0"/>
              <a:t>Origina un desfasaje adicional que está en un solo canal, por lo que ya hay un desfasaje inicial.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1"/>
            <a:ext cx="3222980" cy="158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186" y="5191471"/>
            <a:ext cx="2925066" cy="118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6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357166"/>
            <a:ext cx="8229600" cy="3143272"/>
          </a:xfrm>
        </p:spPr>
        <p:txBody>
          <a:bodyPr>
            <a:normAutofit fontScale="92500" lnSpcReduction="20000"/>
          </a:bodyPr>
          <a:lstStyle/>
          <a:p>
            <a:r>
              <a:rPr lang="es-AR" dirty="0"/>
              <a:t>Si las frecuencias difieren, aparecen distintas líneas formadas por arcos de </a:t>
            </a:r>
            <a:r>
              <a:rPr lang="es-AR" dirty="0" err="1"/>
              <a:t>senoides</a:t>
            </a:r>
            <a:r>
              <a:rPr lang="es-AR" dirty="0"/>
              <a:t>, cuyas formas, dependerán de la relación de frecuencias y de las fases.. Por ejemplo en relación 3:1 (triple de frecuencia en el eje y, respecto del x). Se aprecian 3 puntos de tangencia en la dirección del eje “x” y uno, según el eje “y”, por lo que se pueden comparar frecuencias.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643314"/>
            <a:ext cx="1428760" cy="102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3357562"/>
            <a:ext cx="3643338" cy="279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6876256" y="3643314"/>
                <a:ext cx="1800200" cy="97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A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800" b="0" i="1" smtClean="0"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A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8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AR" sz="2800" b="0" i="1" smtClean="0"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  <m:r>
                        <a:rPr lang="es-A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AR" sz="28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AR" sz="28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643314"/>
                <a:ext cx="1800200" cy="9722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6876256" y="4753775"/>
                <a:ext cx="1800200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s-AR" sz="2800" b="0" i="1" smtClean="0">
                          <a:latin typeface="Cambria Math"/>
                        </a:rPr>
                        <m:t>=3</m:t>
                      </m:r>
                      <m:sSub>
                        <m:sSubPr>
                          <m:ctrlPr>
                            <a:rPr lang="es-A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s-AR" sz="2800" b="0" i="1" smtClean="0">
                              <a:latin typeface="Cambria Math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s-AR" sz="28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4753775"/>
                <a:ext cx="180020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168400"/>
            <a:ext cx="7792194" cy="511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179512" y="260648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/>
              <a:t>Distintas figuras según la relación de frecuencias y fases.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472" y="285728"/>
            <a:ext cx="8229600" cy="471490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AR" b="1" dirty="0"/>
              <a:t>Incertidumbres en la medición con osciloscopio</a:t>
            </a:r>
          </a:p>
          <a:p>
            <a:pPr marL="514350" indent="-514350">
              <a:buAutoNum type="alphaLcParenR"/>
            </a:pPr>
            <a:r>
              <a:rPr lang="es-AR" dirty="0"/>
              <a:t>Canal vertical</a:t>
            </a:r>
          </a:p>
          <a:p>
            <a:pPr marL="514350" indent="-514350"/>
            <a:r>
              <a:rPr lang="es-AR" i="1" dirty="0"/>
              <a:t>Apreciación</a:t>
            </a:r>
            <a:r>
              <a:rPr lang="es-AR" dirty="0"/>
              <a:t>: </a:t>
            </a:r>
          </a:p>
          <a:p>
            <a:pPr marL="514350" indent="-514350"/>
            <a:r>
              <a:rPr lang="es-AR" i="1" dirty="0"/>
              <a:t>Exactitud</a:t>
            </a:r>
            <a:r>
              <a:rPr lang="es-AR" dirty="0"/>
              <a:t>: Lo especifica el fabricante, habitualmente el 3%, pero depende de la escala</a:t>
            </a:r>
          </a:p>
          <a:p>
            <a:pPr marL="514350" indent="-514350">
              <a:buNone/>
            </a:pPr>
            <a:r>
              <a:rPr lang="es-AR" dirty="0"/>
              <a:t>b) Canal horizontal</a:t>
            </a:r>
          </a:p>
          <a:p>
            <a:pPr marL="514350" indent="-514350"/>
            <a:r>
              <a:rPr lang="es-AR" i="1" dirty="0"/>
              <a:t>Apreciación</a:t>
            </a:r>
            <a:r>
              <a:rPr lang="es-AR" dirty="0"/>
              <a:t>: </a:t>
            </a:r>
          </a:p>
          <a:p>
            <a:pPr marL="514350" indent="-514350"/>
            <a:r>
              <a:rPr lang="es-AR" i="1" dirty="0"/>
              <a:t>Exactitud</a:t>
            </a:r>
            <a:r>
              <a:rPr lang="es-AR" dirty="0"/>
              <a:t>: Lo especifica el fabricante, habitualmente el 3%, pero depende de la escala.</a:t>
            </a:r>
          </a:p>
          <a:p>
            <a:pPr marL="514350" indent="-514350"/>
            <a:r>
              <a:rPr lang="es-AR" i="1" dirty="0"/>
              <a:t>Alinealidad</a:t>
            </a:r>
            <a:r>
              <a:rPr lang="es-AR" dirty="0"/>
              <a:t>: Debido a las alinealidades de los amplificadores de barrido, no todas las divisiones valen  lo mismo. Habitualmente 3%</a:t>
            </a:r>
          </a:p>
          <a:p>
            <a:pPr marL="514350" indent="-514350"/>
            <a:endParaRPr lang="es-ES" dirty="0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14744" y="857232"/>
            <a:ext cx="3046082" cy="714380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06" y="2357430"/>
            <a:ext cx="3046082" cy="714380"/>
          </a:xfrm>
          <a:prstGeom prst="rect">
            <a:avLst/>
          </a:prstGeom>
          <a:noFill/>
        </p:spPr>
      </p:pic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5286388"/>
            <a:ext cx="3214710" cy="391189"/>
          </a:xfrm>
          <a:prstGeom prst="rect">
            <a:avLst/>
          </a:prstGeom>
          <a:solidFill>
            <a:srgbClr val="FFFF0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260648"/>
            <a:ext cx="8229600" cy="5832648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Alinealidad</a:t>
            </a:r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r>
              <a:rPr lang="es-AR" dirty="0"/>
              <a:t>Al no ser la rampa lineal, crece con distinta pendiente para intervalos distintos, por lo que cada división, representará tiempos distintos.</a:t>
            </a:r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 algn="ctr">
              <a:buNone/>
            </a:pPr>
            <a:endParaRPr lang="es-AR" b="1" dirty="0"/>
          </a:p>
          <a:p>
            <a:pPr marL="0" indent="0">
              <a:buNone/>
            </a:pPr>
            <a:endParaRPr lang="es-AR" b="1" dirty="0"/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1259632" y="764704"/>
            <a:ext cx="0" cy="23762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1259632" y="3140968"/>
            <a:ext cx="410445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Forma libre"/>
          <p:cNvSpPr/>
          <p:nvPr/>
        </p:nvSpPr>
        <p:spPr>
          <a:xfrm>
            <a:off x="1277655" y="1017965"/>
            <a:ext cx="2136839" cy="2088490"/>
          </a:xfrm>
          <a:custGeom>
            <a:avLst/>
            <a:gdLst>
              <a:gd name="connsiteX0" fmla="*/ 0 w 2136839"/>
              <a:gd name="connsiteY0" fmla="*/ 2088490 h 2088490"/>
              <a:gd name="connsiteX1" fmla="*/ 288098 w 2136839"/>
              <a:gd name="connsiteY1" fmla="*/ 1399558 h 2088490"/>
              <a:gd name="connsiteX2" fmla="*/ 764087 w 2136839"/>
              <a:gd name="connsiteY2" fmla="*/ 1361980 h 2088490"/>
              <a:gd name="connsiteX3" fmla="*/ 826718 w 2136839"/>
              <a:gd name="connsiteY3" fmla="*/ 948621 h 2088490"/>
              <a:gd name="connsiteX4" fmla="*/ 1240077 w 2136839"/>
              <a:gd name="connsiteY4" fmla="*/ 698101 h 2088490"/>
              <a:gd name="connsiteX5" fmla="*/ 1440493 w 2136839"/>
              <a:gd name="connsiteY5" fmla="*/ 247164 h 2088490"/>
              <a:gd name="connsiteX6" fmla="*/ 2079320 w 2136839"/>
              <a:gd name="connsiteY6" fmla="*/ 21695 h 2088490"/>
              <a:gd name="connsiteX7" fmla="*/ 2066794 w 2136839"/>
              <a:gd name="connsiteY7" fmla="*/ 21695 h 208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6839" h="2088490">
                <a:moveTo>
                  <a:pt x="0" y="2088490"/>
                </a:moveTo>
                <a:cubicBezTo>
                  <a:pt x="80375" y="1804566"/>
                  <a:pt x="160750" y="1520643"/>
                  <a:pt x="288098" y="1399558"/>
                </a:cubicBezTo>
                <a:cubicBezTo>
                  <a:pt x="415446" y="1278473"/>
                  <a:pt x="674317" y="1437136"/>
                  <a:pt x="764087" y="1361980"/>
                </a:cubicBezTo>
                <a:cubicBezTo>
                  <a:pt x="853857" y="1286824"/>
                  <a:pt x="747386" y="1059267"/>
                  <a:pt x="826718" y="948621"/>
                </a:cubicBezTo>
                <a:cubicBezTo>
                  <a:pt x="906050" y="837975"/>
                  <a:pt x="1137781" y="815010"/>
                  <a:pt x="1240077" y="698101"/>
                </a:cubicBezTo>
                <a:cubicBezTo>
                  <a:pt x="1342373" y="581191"/>
                  <a:pt x="1300619" y="359898"/>
                  <a:pt x="1440493" y="247164"/>
                </a:cubicBezTo>
                <a:cubicBezTo>
                  <a:pt x="1580367" y="134430"/>
                  <a:pt x="1974936" y="59273"/>
                  <a:pt x="2079320" y="21695"/>
                </a:cubicBezTo>
                <a:cubicBezTo>
                  <a:pt x="2183704" y="-15883"/>
                  <a:pt x="2125249" y="2906"/>
                  <a:pt x="2066794" y="2169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CuadroTexto"/>
          <p:cNvSpPr txBox="1"/>
          <p:nvPr/>
        </p:nvSpPr>
        <p:spPr>
          <a:xfrm>
            <a:off x="4499992" y="1268760"/>
            <a:ext cx="18002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Alinealidad, (exagerada) de la rampa.</a:t>
            </a:r>
          </a:p>
        </p:txBody>
      </p:sp>
      <p:cxnSp>
        <p:nvCxnSpPr>
          <p:cNvPr id="14" name="13 Conector recto de flecha"/>
          <p:cNvCxnSpPr>
            <a:stCxn id="12" idx="1"/>
          </p:cNvCxnSpPr>
          <p:nvPr/>
        </p:nvCxnSpPr>
        <p:spPr>
          <a:xfrm flipH="1" flipV="1">
            <a:off x="2843808" y="1628800"/>
            <a:ext cx="1656184" cy="1016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4716016" y="3429000"/>
            <a:ext cx="12241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tiempo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79512" y="764704"/>
            <a:ext cx="9361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tensión</a:t>
            </a:r>
          </a:p>
        </p:txBody>
      </p:sp>
    </p:spTree>
    <p:extLst>
      <p:ext uri="{BB962C8B-B14F-4D97-AF65-F5344CB8AC3E}">
        <p14:creationId xmlns:p14="http://schemas.microsoft.com/office/powerpoint/2010/main" val="283962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4766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Especificaciones técnicas</a:t>
            </a:r>
          </a:p>
          <a:p>
            <a:r>
              <a:rPr lang="es-AR" dirty="0"/>
              <a:t>Sistema vertical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0" y="1916832"/>
            <a:ext cx="84390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4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36125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85729"/>
            <a:ext cx="8229600" cy="714380"/>
          </a:xfrm>
        </p:spPr>
        <p:txBody>
          <a:bodyPr/>
          <a:lstStyle/>
          <a:p>
            <a:pPr algn="ctr">
              <a:buNone/>
            </a:pPr>
            <a:r>
              <a:rPr lang="es-AR" dirty="0"/>
              <a:t>Diagrama de Bloques simplificado</a:t>
            </a:r>
          </a:p>
          <a:p>
            <a:pPr algn="ctr">
              <a:buNone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" y="930275"/>
            <a:ext cx="814705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62068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Disparo</a:t>
            </a:r>
          </a:p>
          <a:p>
            <a:pPr marL="0" indent="0" algn="ctr">
              <a:buNone/>
            </a:pPr>
            <a:endParaRPr lang="es-A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3"/>
            <a:ext cx="6048672" cy="550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Sistema horizontal</a:t>
            </a:r>
          </a:p>
          <a:p>
            <a:pPr marL="0" indent="0" algn="ctr">
              <a:buNone/>
            </a:pPr>
            <a:endParaRPr lang="es-A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71899"/>
            <a:ext cx="6696744" cy="556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10 Conector recto de flecha"/>
          <p:cNvCxnSpPr>
            <a:endCxn id="16386" idx="3"/>
          </p:cNvCxnSpPr>
          <p:nvPr/>
        </p:nvCxnSpPr>
        <p:spPr>
          <a:xfrm flipH="1" flipV="1">
            <a:off x="7668344" y="3752063"/>
            <a:ext cx="648072" cy="10898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>
            <a:off x="7668344" y="4005064"/>
            <a:ext cx="64807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7668344" y="4140700"/>
            <a:ext cx="136815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Aumenta la </a:t>
            </a:r>
            <a:r>
              <a:rPr lang="es-AR" dirty="0" err="1"/>
              <a:t>incertidum-bre</a:t>
            </a:r>
            <a:r>
              <a:rPr lang="es-AR" dirty="0"/>
              <a:t> con el magnificado</a:t>
            </a:r>
          </a:p>
        </p:txBody>
      </p:sp>
    </p:spTree>
    <p:extLst>
      <p:ext uri="{BB962C8B-B14F-4D97-AF65-F5344CB8AC3E}">
        <p14:creationId xmlns:p14="http://schemas.microsoft.com/office/powerpoint/2010/main" val="39478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6192688"/>
          </a:xfrm>
        </p:spPr>
        <p:txBody>
          <a:bodyPr/>
          <a:lstStyle/>
          <a:p>
            <a:pPr marL="0" indent="0" algn="ctr">
              <a:buNone/>
            </a:pPr>
            <a:r>
              <a:rPr lang="es-AR" b="1" dirty="0"/>
              <a:t>Eje Z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b="1" dirty="0"/>
              <a:t>Calibrador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b="1" dirty="0"/>
              <a:t>TRC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052736"/>
            <a:ext cx="835807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2288"/>
            <a:ext cx="8064896" cy="125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941168"/>
            <a:ext cx="809561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3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 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Supongamos tener el oscilograma dibujado, obtenido con el osciloscopio con las especificaciones anteriores.</a:t>
            </a:r>
          </a:p>
          <a:p>
            <a:r>
              <a:rPr lang="es-AR" dirty="0"/>
              <a:t>Base de tiempo: 0,1 µs/div, con el magnificador </a:t>
            </a:r>
            <a:r>
              <a:rPr lang="es-AR" dirty="0">
                <a:latin typeface="Cambria Math"/>
                <a:ea typeface="Cambria Math"/>
              </a:rPr>
              <a:t>⤫ 10</a:t>
            </a:r>
            <a:endParaRPr lang="es-AR" dirty="0"/>
          </a:p>
          <a:p>
            <a:r>
              <a:rPr lang="es-AR" dirty="0"/>
              <a:t>Canal vertical: 2V/div</a:t>
            </a:r>
          </a:p>
          <a:p>
            <a:r>
              <a:rPr lang="es-AR" dirty="0"/>
              <a:t>Deseamos medir el período de la señal.</a:t>
            </a:r>
          </a:p>
        </p:txBody>
      </p:sp>
    </p:spTree>
    <p:extLst>
      <p:ext uri="{BB962C8B-B14F-4D97-AF65-F5344CB8AC3E}">
        <p14:creationId xmlns:p14="http://schemas.microsoft.com/office/powerpoint/2010/main" val="402208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5"/>
            <a:ext cx="7344816" cy="506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>
            <a:off x="4499992" y="5733256"/>
            <a:ext cx="252028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6948264" y="3573016"/>
            <a:ext cx="0" cy="2376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4499992" y="6124654"/>
            <a:ext cx="259228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3,4 div</a:t>
            </a:r>
          </a:p>
        </p:txBody>
      </p:sp>
    </p:spTree>
    <p:extLst>
      <p:ext uri="{BB962C8B-B14F-4D97-AF65-F5344CB8AC3E}">
        <p14:creationId xmlns:p14="http://schemas.microsoft.com/office/powerpoint/2010/main" val="14481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404664"/>
                <a:ext cx="8229600" cy="63367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AR" dirty="0"/>
                  <a:t>Tiempo medido: </a:t>
                </a:r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𝑇</m:t>
                    </m:r>
                    <m:r>
                      <a:rPr lang="es-AR" b="0" i="1" smtClean="0">
                        <a:latin typeface="Cambria Math"/>
                      </a:rPr>
                      <m:t>=0,1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µ</m:t>
                        </m:r>
                        <m:r>
                          <a:rPr lang="es-AR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𝑑𝑖𝑣</m:t>
                        </m:r>
                      </m:den>
                    </m:f>
                    <m:r>
                      <a:rPr lang="es-AR" b="0" i="1" smtClean="0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den>
                    </m:f>
                    <m:r>
                      <a:rPr lang="es-AR" b="0" i="1" smtClean="0">
                        <a:latin typeface="Cambria Math"/>
                        <a:ea typeface="Cambria Math"/>
                      </a:rPr>
                      <m:t>×3,4 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𝑑𝑖𝑣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=0,034µ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𝑠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=34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es-AR" b="0" dirty="0">
                  <a:ea typeface="Cambria Math"/>
                </a:endParaRPr>
              </a:p>
              <a:p>
                <a:r>
                  <a:rPr lang="es-AR" dirty="0"/>
                  <a:t>La incertidumbre:</a:t>
                </a:r>
              </a:p>
              <a:p>
                <a:endParaRPr lang="es-AR" dirty="0"/>
              </a:p>
              <a:p>
                <a:endParaRPr lang="es-AR" dirty="0"/>
              </a:p>
              <a:p>
                <a:endParaRPr lang="es-AR" i="1" dirty="0">
                  <a:latin typeface="Cambria Math"/>
                  <a:ea typeface="Cambria Math"/>
                </a:endParaRPr>
              </a:p>
              <a:p>
                <a:endParaRPr lang="es-AR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𝑎𝑙𝑖𝑛</m:t>
                        </m:r>
                      </m:sub>
                    </m:sSub>
                    <m:r>
                      <a:rPr lang="es-AR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𝑒𝑥𝑎𝑐𝑡</m:t>
                        </m:r>
                      </m:sub>
                    </m:sSub>
                    <m:r>
                      <a:rPr lang="es-AR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𝑎𝑝</m:t>
                        </m:r>
                      </m:sub>
                    </m:sSub>
                    <m:r>
                      <a:rPr lang="es-AR" b="0" i="1" smtClean="0">
                        <a:latin typeface="Cambria Math"/>
                        <a:ea typeface="Cambria Math"/>
                      </a:rPr>
                      <m:t>=±(8%+8%+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3,4</m:t>
                        </m:r>
                      </m:den>
                    </m:f>
                    <m:r>
                      <a:rPr lang="es-AR" b="0" i="1" smtClean="0">
                        <a:latin typeface="Cambria Math"/>
                        <a:ea typeface="Cambria Math"/>
                      </a:rPr>
                      <m:t>×100=18,94%</m:t>
                    </m:r>
                  </m:oMath>
                </a14:m>
                <a:endParaRPr lang="es-AR" dirty="0"/>
              </a:p>
              <a:p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18,94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100</m:t>
                        </m:r>
                      </m:den>
                    </m:f>
                    <m:r>
                      <a:rPr lang="es-AR" b="0" i="1" smtClean="0">
                        <a:latin typeface="Cambria Math"/>
                        <a:ea typeface="Cambria Math"/>
                      </a:rPr>
                      <m:t>×34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𝑛𝑠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=6,44</m:t>
                    </m:r>
                    <m:r>
                      <a:rPr lang="es-AR" b="0" i="1" smtClean="0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r>
                  <a:rPr lang="es-AR" b="0" dirty="0">
                    <a:ea typeface="Cambria Math"/>
                  </a:rPr>
                  <a:t> </a:t>
                </a: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404664"/>
                <a:ext cx="8229600" cy="6336704"/>
              </a:xfrm>
              <a:blipFill rotWithShape="1">
                <a:blip r:embed="rId2"/>
                <a:stretch>
                  <a:fillRect l="-1704" t="-201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420888"/>
            <a:ext cx="768978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6084168" y="5445224"/>
                <a:ext cx="2736304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/>
                        </a:rPr>
                        <m:t>𝑇</m:t>
                      </m:r>
                      <m:r>
                        <a:rPr lang="es-AR" sz="2800" b="0" i="1" smtClean="0">
                          <a:latin typeface="Cambria Math"/>
                        </a:rPr>
                        <m:t>=34 </m:t>
                      </m:r>
                      <m:r>
                        <a:rPr lang="es-AR" sz="2800" b="0" i="1" smtClean="0">
                          <a:latin typeface="Cambria Math"/>
                        </a:rPr>
                        <m:t>𝑛𝑠</m:t>
                      </m:r>
                      <m:r>
                        <a:rPr lang="es-AR" sz="2800" b="0" i="1" smtClean="0">
                          <a:latin typeface="Cambria Math"/>
                          <a:ea typeface="Cambria Math"/>
                        </a:rPr>
                        <m:t>±7</m:t>
                      </m:r>
                      <m:r>
                        <a:rPr lang="es-AR" sz="2800" b="0" i="1" smtClean="0">
                          <a:latin typeface="Cambria Math"/>
                          <a:ea typeface="Cambria Math"/>
                        </a:rPr>
                        <m:t>𝑛𝑠</m:t>
                      </m:r>
                    </m:oMath>
                  </m:oMathPara>
                </a14:m>
                <a:endParaRPr lang="es-AR" sz="28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5445224"/>
                <a:ext cx="273630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51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158" y="214290"/>
            <a:ext cx="8229600" cy="6429420"/>
          </a:xfrm>
        </p:spPr>
        <p:txBody>
          <a:bodyPr>
            <a:normAutofit lnSpcReduction="10000"/>
          </a:bodyPr>
          <a:lstStyle/>
          <a:p>
            <a:r>
              <a:rPr lang="es-AR" i="1" dirty="0"/>
              <a:t>Amplificación vertical</a:t>
            </a:r>
            <a:r>
              <a:rPr lang="es-AR" dirty="0"/>
              <a:t>: Define la escala vertical.</a:t>
            </a:r>
          </a:p>
          <a:p>
            <a:r>
              <a:rPr lang="es-AR" i="1" dirty="0"/>
              <a:t>Posición vertical</a:t>
            </a:r>
            <a:r>
              <a:rPr lang="es-AR" dirty="0"/>
              <a:t>: Permite mover la imagen a lo largo de la pantalla según el eje “y”.</a:t>
            </a:r>
          </a:p>
          <a:p>
            <a:r>
              <a:rPr lang="es-AR" i="1" dirty="0"/>
              <a:t>Nivel de disparo</a:t>
            </a:r>
            <a:r>
              <a:rPr lang="es-AR" dirty="0"/>
              <a:t>: Define el nivel para el cual se dispara la base de tiempo.</a:t>
            </a:r>
          </a:p>
          <a:p>
            <a:r>
              <a:rPr lang="es-AR" i="1" dirty="0"/>
              <a:t>Pendiente</a:t>
            </a:r>
            <a:r>
              <a:rPr lang="es-AR" dirty="0"/>
              <a:t>: Define la pendiente, positiva o negativa para que se produzca el disparo.</a:t>
            </a:r>
          </a:p>
          <a:p>
            <a:r>
              <a:rPr lang="es-AR" i="1" dirty="0"/>
              <a:t>Escala horizontal</a:t>
            </a:r>
            <a:r>
              <a:rPr lang="es-AR" dirty="0"/>
              <a:t>: Define el valor de los s, ms o </a:t>
            </a:r>
            <a:r>
              <a:rPr lang="es-AR" dirty="0" err="1"/>
              <a:t>us</a:t>
            </a:r>
            <a:r>
              <a:rPr lang="es-AR" dirty="0"/>
              <a:t> /</a:t>
            </a:r>
            <a:r>
              <a:rPr lang="es-AR" dirty="0" err="1"/>
              <a:t>div</a:t>
            </a:r>
            <a:r>
              <a:rPr lang="es-AR" dirty="0"/>
              <a:t>.</a:t>
            </a:r>
          </a:p>
          <a:p>
            <a:r>
              <a:rPr lang="es-AR" i="1" dirty="0"/>
              <a:t>Posición horizontal</a:t>
            </a:r>
            <a:r>
              <a:rPr lang="es-AR" dirty="0"/>
              <a:t>: Permite mover el trazo según el eje horizontal.</a:t>
            </a:r>
          </a:p>
          <a:p>
            <a:r>
              <a:rPr lang="es-AR" i="1" dirty="0"/>
              <a:t>Intensidad</a:t>
            </a:r>
            <a:r>
              <a:rPr lang="es-AR" dirty="0"/>
              <a:t>: Define el brillo del punto.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8596" y="285729"/>
            <a:ext cx="8229600" cy="1714512"/>
          </a:xfrm>
        </p:spPr>
        <p:txBody>
          <a:bodyPr/>
          <a:lstStyle/>
          <a:p>
            <a:r>
              <a:rPr lang="es-AR" i="1" dirty="0"/>
              <a:t>Enfoque</a:t>
            </a:r>
            <a:r>
              <a:rPr lang="es-AR" dirty="0"/>
              <a:t>: Permite definir un punto de la menor área posible.</a:t>
            </a:r>
          </a:p>
          <a:p>
            <a:pPr>
              <a:buNone/>
            </a:pPr>
            <a:r>
              <a:rPr lang="es-AR" b="1" dirty="0"/>
              <a:t>Canal vertical con un poco más de detalle.</a:t>
            </a:r>
            <a:endParaRPr lang="es-E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150" y="1962150"/>
            <a:ext cx="85217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775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285728"/>
            <a:ext cx="8229600" cy="6286544"/>
          </a:xfrm>
        </p:spPr>
        <p:txBody>
          <a:bodyPr>
            <a:normAutofit fontScale="92500" lnSpcReduction="10000"/>
          </a:bodyPr>
          <a:lstStyle/>
          <a:p>
            <a:r>
              <a:rPr lang="es-AR" dirty="0"/>
              <a:t>El </a:t>
            </a:r>
            <a:r>
              <a:rPr lang="es-AR" i="1" dirty="0"/>
              <a:t>acoplamiento</a:t>
            </a:r>
            <a:r>
              <a:rPr lang="es-AR" dirty="0"/>
              <a:t>, define si se deja pasar la señal completa (AC+DC) (posición DC) o se deja pasar sólo la alterna (posición AC) o Puesta a tierra que permite realizar al calibración (GND). </a:t>
            </a:r>
          </a:p>
          <a:p>
            <a:r>
              <a:rPr lang="es-AR" i="1" dirty="0"/>
              <a:t>Conmutación</a:t>
            </a:r>
            <a:r>
              <a:rPr lang="es-AR" dirty="0"/>
              <a:t>: Como el osciloscopio es de doble trazo pero con un solo cañón, es necesario permitir que la señal llegue a la pantalla en instantes diferentes y, con la persistencia de la retina, da la apariencia de una imagen. En modo </a:t>
            </a:r>
            <a:r>
              <a:rPr lang="es-AR" dirty="0" err="1"/>
              <a:t>choppeado</a:t>
            </a:r>
            <a:r>
              <a:rPr lang="es-AR" dirty="0"/>
              <a:t>, llega la señal en tiempos diferentes durante un mismo barrido.</a:t>
            </a:r>
          </a:p>
          <a:p>
            <a:r>
              <a:rPr lang="es-AR" dirty="0"/>
              <a:t>En </a:t>
            </a:r>
            <a:r>
              <a:rPr lang="es-AR" i="1" dirty="0"/>
              <a:t>modo alternado </a:t>
            </a:r>
            <a:r>
              <a:rPr lang="es-AR" dirty="0"/>
              <a:t>la señal de cada canal se mantiene durante un barrido completo, es decir que aparece una misma señal, barrido por medio.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59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609"/>
            <a:ext cx="7529565" cy="496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0" y="3429000"/>
            <a:ext cx="1547664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Pulsos de disparo.</a:t>
            </a:r>
          </a:p>
          <a:p>
            <a:endParaRPr lang="es-AR" dirty="0"/>
          </a:p>
          <a:p>
            <a:r>
              <a:rPr lang="es-AR" dirty="0"/>
              <a:t>Señal de barrido</a:t>
            </a:r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1043608" y="3429000"/>
            <a:ext cx="792088" cy="3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V="1">
            <a:off x="1043608" y="4293096"/>
            <a:ext cx="1008112" cy="720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0" y="2060848"/>
            <a:ext cx="161967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Puntos de disparo</a:t>
            </a:r>
          </a:p>
        </p:txBody>
      </p:sp>
      <p:cxnSp>
        <p:nvCxnSpPr>
          <p:cNvPr id="13" name="12 Conector recto de flecha"/>
          <p:cNvCxnSpPr/>
          <p:nvPr/>
        </p:nvCxnSpPr>
        <p:spPr>
          <a:xfrm>
            <a:off x="1043608" y="2384013"/>
            <a:ext cx="792088" cy="2528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2051720" y="5157192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b="1" dirty="0"/>
              <a:t>Diagramas de tiempos de la base de tiempo</a:t>
            </a:r>
          </a:p>
        </p:txBody>
      </p:sp>
    </p:spTree>
    <p:extLst>
      <p:ext uri="{BB962C8B-B14F-4D97-AF65-F5344CB8AC3E}">
        <p14:creationId xmlns:p14="http://schemas.microsoft.com/office/powerpoint/2010/main" val="2607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AR" b="1" dirty="0"/>
              <a:t>Detalle de la rampa de barrido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424113"/>
            <a:ext cx="4691063" cy="20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6516216" y="2780928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7380312" y="2424113"/>
            <a:ext cx="151216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Nivel para el punto lateral derecho de la pantalla</a:t>
            </a:r>
          </a:p>
        </p:txBody>
      </p:sp>
      <p:cxnSp>
        <p:nvCxnSpPr>
          <p:cNvPr id="8" name="7 Conector recto de flecha"/>
          <p:cNvCxnSpPr/>
          <p:nvPr/>
        </p:nvCxnSpPr>
        <p:spPr>
          <a:xfrm flipH="1" flipV="1">
            <a:off x="6372200" y="3624442"/>
            <a:ext cx="936104" cy="8846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380312" y="4066781"/>
            <a:ext cx="158417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Nivel para el punto lateral izquierdo (punto inicial)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 flipH="1" flipV="1">
            <a:off x="3563888" y="4066781"/>
            <a:ext cx="792088" cy="137844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5220072" y="4066781"/>
            <a:ext cx="864096" cy="137844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3851920" y="5517232"/>
            <a:ext cx="208823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Tiempo durante el cual se suprime el rayo.</a:t>
            </a:r>
          </a:p>
        </p:txBody>
      </p:sp>
      <p:cxnSp>
        <p:nvCxnSpPr>
          <p:cNvPr id="18" name="17 Conector recto de flecha"/>
          <p:cNvCxnSpPr/>
          <p:nvPr/>
        </p:nvCxnSpPr>
        <p:spPr>
          <a:xfrm flipV="1">
            <a:off x="2051720" y="2276872"/>
            <a:ext cx="0" cy="28083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107504" y="3425031"/>
            <a:ext cx="172819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Tensión de deflexión</a:t>
            </a:r>
          </a:p>
        </p:txBody>
      </p:sp>
      <p:cxnSp>
        <p:nvCxnSpPr>
          <p:cNvPr id="4" name="3 Conector recto de flecha"/>
          <p:cNvCxnSpPr/>
          <p:nvPr/>
        </p:nvCxnSpPr>
        <p:spPr>
          <a:xfrm>
            <a:off x="5796136" y="4941168"/>
            <a:ext cx="112060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6084168" y="5267110"/>
            <a:ext cx="1080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tiempo</a:t>
            </a:r>
          </a:p>
        </p:txBody>
      </p:sp>
    </p:spTree>
    <p:extLst>
      <p:ext uri="{BB962C8B-B14F-4D97-AF65-F5344CB8AC3E}">
        <p14:creationId xmlns:p14="http://schemas.microsoft.com/office/powerpoint/2010/main" val="186667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  <p:bldP spid="19" grpId="0" animBg="1"/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1488</Words>
  <Application>Microsoft Office PowerPoint</Application>
  <PresentationFormat>Presentación en pantalla (4:3)</PresentationFormat>
  <Paragraphs>159</Paragraphs>
  <Slides>45</Slides>
  <Notes>0</Notes>
  <HiddenSlides>7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Tema de Office</vt:lpstr>
      <vt:lpstr>Mathcad</vt:lpstr>
      <vt:lpstr>Osciloscopios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 </vt:lpstr>
      <vt:lpstr>Presentación de PowerPoint</vt:lpstr>
      <vt:lpstr>Presentación de PowerPoint</vt:lpstr>
    </vt:vector>
  </TitlesOfParts>
  <Company>ADR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Osciloscopios</dc:title>
  <dc:creator>Adrián  Darío Rosa</dc:creator>
  <cp:lastModifiedBy>Adrián Darío Rosa</cp:lastModifiedBy>
  <cp:revision>109</cp:revision>
  <dcterms:created xsi:type="dcterms:W3CDTF">2010-09-27T01:19:35Z</dcterms:created>
  <dcterms:modified xsi:type="dcterms:W3CDTF">2020-06-28T08:29:50Z</dcterms:modified>
</cp:coreProperties>
</file>